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53"/>
  </p:notesMasterIdLst>
  <p:sldIdLst>
    <p:sldId id="256" r:id="rId2"/>
    <p:sldId id="285" r:id="rId3"/>
    <p:sldId id="515" r:id="rId4"/>
    <p:sldId id="510" r:id="rId5"/>
    <p:sldId id="286" r:id="rId6"/>
    <p:sldId id="287" r:id="rId7"/>
    <p:sldId id="511" r:id="rId8"/>
    <p:sldId id="288" r:id="rId9"/>
    <p:sldId id="289" r:id="rId10"/>
    <p:sldId id="361" r:id="rId11"/>
    <p:sldId id="362" r:id="rId12"/>
    <p:sldId id="293" r:id="rId13"/>
    <p:sldId id="444" r:id="rId14"/>
    <p:sldId id="364" r:id="rId15"/>
    <p:sldId id="371" r:id="rId16"/>
    <p:sldId id="365" r:id="rId17"/>
    <p:sldId id="366" r:id="rId18"/>
    <p:sldId id="367" r:id="rId19"/>
    <p:sldId id="370" r:id="rId20"/>
    <p:sldId id="294" r:id="rId21"/>
    <p:sldId id="492" r:id="rId22"/>
    <p:sldId id="295" r:id="rId23"/>
    <p:sldId id="372" r:id="rId24"/>
    <p:sldId id="512" r:id="rId25"/>
    <p:sldId id="373" r:id="rId26"/>
    <p:sldId id="374" r:id="rId27"/>
    <p:sldId id="375" r:id="rId28"/>
    <p:sldId id="383" r:id="rId29"/>
    <p:sldId id="376" r:id="rId30"/>
    <p:sldId id="310" r:id="rId31"/>
    <p:sldId id="302" r:id="rId32"/>
    <p:sldId id="377" r:id="rId33"/>
    <p:sldId id="378" r:id="rId34"/>
    <p:sldId id="513" r:id="rId35"/>
    <p:sldId id="437" r:id="rId36"/>
    <p:sldId id="312" r:id="rId37"/>
    <p:sldId id="313" r:id="rId38"/>
    <p:sldId id="390" r:id="rId39"/>
    <p:sldId id="450" r:id="rId40"/>
    <p:sldId id="314" r:id="rId41"/>
    <p:sldId id="440" r:id="rId42"/>
    <p:sldId id="438" r:id="rId43"/>
    <p:sldId id="439" r:id="rId44"/>
    <p:sldId id="395" r:id="rId45"/>
    <p:sldId id="442" r:id="rId46"/>
    <p:sldId id="441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447" r:id="rId68"/>
    <p:sldId id="449" r:id="rId69"/>
    <p:sldId id="514" r:id="rId70"/>
    <p:sldId id="445" r:id="rId71"/>
    <p:sldId id="446" r:id="rId72"/>
    <p:sldId id="476" r:id="rId73"/>
    <p:sldId id="338" r:id="rId74"/>
    <p:sldId id="408" r:id="rId75"/>
    <p:sldId id="396" r:id="rId76"/>
    <p:sldId id="339" r:id="rId77"/>
    <p:sldId id="397" r:id="rId78"/>
    <p:sldId id="340" r:id="rId79"/>
    <p:sldId id="401" r:id="rId80"/>
    <p:sldId id="503" r:id="rId81"/>
    <p:sldId id="497" r:id="rId82"/>
    <p:sldId id="493" r:id="rId83"/>
    <p:sldId id="494" r:id="rId84"/>
    <p:sldId id="496" r:id="rId85"/>
    <p:sldId id="406" r:id="rId86"/>
    <p:sldId id="502" r:id="rId87"/>
    <p:sldId id="498" r:id="rId88"/>
    <p:sldId id="499" r:id="rId89"/>
    <p:sldId id="500" r:id="rId90"/>
    <p:sldId id="501" r:id="rId91"/>
    <p:sldId id="475" r:id="rId92"/>
    <p:sldId id="409" r:id="rId93"/>
    <p:sldId id="412" r:id="rId94"/>
    <p:sldId id="410" r:id="rId95"/>
    <p:sldId id="411" r:id="rId96"/>
    <p:sldId id="407" r:id="rId97"/>
    <p:sldId id="414" r:id="rId98"/>
    <p:sldId id="415" r:id="rId99"/>
    <p:sldId id="413" r:id="rId100"/>
    <p:sldId id="416" r:id="rId101"/>
    <p:sldId id="344" r:id="rId102"/>
    <p:sldId id="345" r:id="rId103"/>
    <p:sldId id="346" r:id="rId104"/>
    <p:sldId id="451" r:id="rId105"/>
    <p:sldId id="347" r:id="rId106"/>
    <p:sldId id="348" r:id="rId107"/>
    <p:sldId id="420" r:id="rId108"/>
    <p:sldId id="457" r:id="rId109"/>
    <p:sldId id="452" r:id="rId110"/>
    <p:sldId id="453" r:id="rId111"/>
    <p:sldId id="454" r:id="rId112"/>
    <p:sldId id="428" r:id="rId113"/>
    <p:sldId id="463" r:id="rId114"/>
    <p:sldId id="464" r:id="rId115"/>
    <p:sldId id="465" r:id="rId116"/>
    <p:sldId id="468" r:id="rId117"/>
    <p:sldId id="469" r:id="rId118"/>
    <p:sldId id="470" r:id="rId119"/>
    <p:sldId id="432" r:id="rId120"/>
    <p:sldId id="433" r:id="rId121"/>
    <p:sldId id="434" r:id="rId122"/>
    <p:sldId id="435" r:id="rId123"/>
    <p:sldId id="474" r:id="rId124"/>
    <p:sldId id="443" r:id="rId125"/>
    <p:sldId id="505" r:id="rId126"/>
    <p:sldId id="506" r:id="rId127"/>
    <p:sldId id="507" r:id="rId128"/>
    <p:sldId id="471" r:id="rId129"/>
    <p:sldId id="473" r:id="rId130"/>
    <p:sldId id="472" r:id="rId131"/>
    <p:sldId id="486" r:id="rId132"/>
    <p:sldId id="478" r:id="rId133"/>
    <p:sldId id="479" r:id="rId134"/>
    <p:sldId id="480" r:id="rId135"/>
    <p:sldId id="481" r:id="rId136"/>
    <p:sldId id="482" r:id="rId137"/>
    <p:sldId id="483" r:id="rId138"/>
    <p:sldId id="484" r:id="rId139"/>
    <p:sldId id="485" r:id="rId140"/>
    <p:sldId id="508" r:id="rId141"/>
    <p:sldId id="487" r:id="rId142"/>
    <p:sldId id="509" r:id="rId143"/>
    <p:sldId id="488" r:id="rId144"/>
    <p:sldId id="356" r:id="rId145"/>
    <p:sldId id="489" r:id="rId146"/>
    <p:sldId id="490" r:id="rId147"/>
    <p:sldId id="357" r:id="rId148"/>
    <p:sldId id="491" r:id="rId149"/>
    <p:sldId id="358" r:id="rId150"/>
    <p:sldId id="359" r:id="rId151"/>
    <p:sldId id="360" r:id="rId152"/>
  </p:sldIdLst>
  <p:sldSz cx="6858000" cy="5143500"/>
  <p:notesSz cx="6858000" cy="9144000"/>
  <p:embeddedFontLst>
    <p:embeddedFont>
      <p:font typeface="Calibri" panose="020F0502020204030204" pitchFamily="34" charset="0"/>
      <p:regular r:id="rId154"/>
      <p:bold r:id="rId155"/>
      <p:italic r:id="rId156"/>
      <p:boldItalic r:id="rId157"/>
    </p:embeddedFont>
    <p:embeddedFont>
      <p:font typeface="Varela Round" panose="00000500000000000000" charset="-79"/>
      <p:regular r:id="rId158"/>
    </p:embeddedFont>
    <p:embeddedFont>
      <p:font typeface="Roboto" pitchFamily="2" charset="0"/>
      <p:regular r:id="rId159"/>
      <p:bold r:id="rId160"/>
      <p:italic r:id="rId161"/>
      <p:boldItalic r:id="rId162"/>
    </p:embeddedFont>
    <p:embeddedFont>
      <p:font typeface="Verdana" panose="020B0604030504040204" pitchFamily="34" charset="0"/>
      <p:regular r:id="rId163"/>
      <p:bold r:id="rId164"/>
      <p:italic r:id="rId165"/>
      <p:boldItalic r:id="rId166"/>
    </p:embeddedFont>
    <p:embeddedFont>
      <p:font typeface="Roboto Light" pitchFamily="2" charset="0"/>
      <p:regular r:id="rId1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04" autoAdjust="0"/>
  </p:normalViewPr>
  <p:slideViewPr>
    <p:cSldViewPr snapToGrid="0">
      <p:cViewPr varScale="1">
        <p:scale>
          <a:sx n="77" d="100"/>
          <a:sy n="77" d="100"/>
        </p:scale>
        <p:origin x="17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1.fntdata"/><Relationship Id="rId159" Type="http://schemas.openxmlformats.org/officeDocument/2006/relationships/font" Target="fonts/font6.fntdata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7.fntdata"/><Relationship Id="rId16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font" Target="fonts/font2.fntdata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8.fntdata"/><Relationship Id="rId16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font" Target="fonts/font3.fntdata"/><Relationship Id="rId164" Type="http://schemas.openxmlformats.org/officeDocument/2006/relationships/font" Target="fonts/font11.fntdata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251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72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nghệ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diện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sóng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</a:t>
            </a:r>
            <a:r>
              <a:rPr lang="en-US" baseline="0" dirty="0" err="1"/>
              <a:t>tuyến</a:t>
            </a:r>
            <a:r>
              <a:rPr lang="en-US" baseline="0" dirty="0"/>
              <a:t> </a:t>
            </a:r>
            <a:r>
              <a:rPr lang="en-US" baseline="0" dirty="0" err="1"/>
              <a:t>tầm</a:t>
            </a:r>
            <a:r>
              <a:rPr lang="en-US" baseline="0" dirty="0"/>
              <a:t> </a:t>
            </a:r>
            <a:r>
              <a:rPr lang="en-US" baseline="0" dirty="0" err="1"/>
              <a:t>ngắn</a:t>
            </a:r>
            <a:endParaRPr lang="en-US" baseline="0" dirty="0"/>
          </a:p>
          <a:p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chuyển</a:t>
            </a:r>
            <a:r>
              <a:rPr lang="en-US" baseline="0" dirty="0"/>
              <a:t>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nhỏ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gần</a:t>
            </a:r>
            <a:r>
              <a:rPr lang="en-US" baseline="0" dirty="0"/>
              <a:t> </a:t>
            </a:r>
            <a:r>
              <a:rPr lang="en-US" baseline="0" dirty="0" err="1"/>
              <a:t>nhau</a:t>
            </a:r>
            <a:r>
              <a:rPr lang="en-US" baseline="0" dirty="0"/>
              <a:t>, </a:t>
            </a:r>
            <a:r>
              <a:rPr lang="en-US" baseline="0" dirty="0" err="1"/>
              <a:t>nhỏ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4cm</a:t>
            </a:r>
          </a:p>
          <a:p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cần</a:t>
            </a:r>
            <a:r>
              <a:rPr lang="en-US" baseline="0" dirty="0"/>
              <a:t> 1 </a:t>
            </a:r>
            <a:r>
              <a:rPr lang="en-US" baseline="0" dirty="0" err="1"/>
              <a:t>trong</a:t>
            </a:r>
            <a:r>
              <a:rPr lang="en-US" baseline="0" dirty="0"/>
              <a:t> 2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bị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cung</a:t>
            </a:r>
            <a:r>
              <a:rPr lang="en-US" baseline="0" dirty="0"/>
              <a:t> </a:t>
            </a:r>
            <a:r>
              <a:rPr lang="en-US" baseline="0" dirty="0" err="1"/>
              <a:t>cấp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6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3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2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7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2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7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614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90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25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01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97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24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93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94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83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39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12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011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98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9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37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942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145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857556" y="186214"/>
            <a:ext cx="5040826" cy="240976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800" dirty="0">
                <a:latin typeface="Varela Round" panose="00000500000000000000" charset="-79"/>
                <a:cs typeface="Varela Round" panose="00000500000000000000" charset="-79"/>
              </a:rPr>
              <a:t>Green Bus Ticketing System</a:t>
            </a:r>
            <a:endParaRPr lang="en" sz="4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399100" y="2206269"/>
            <a:ext cx="3879838" cy="58276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>
                <a:latin typeface="Varela Round" panose="00000500000000000000" charset="-79"/>
                <a:cs typeface="Varela Round" panose="00000500000000000000" charset="-79"/>
              </a:rPr>
              <a:t>Supervisor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70068" y="2960986"/>
            <a:ext cx="4358469" cy="93136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Đỗ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Ngọc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Hoàng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Trần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Quang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</a:t>
            </a:r>
            <a:r>
              <a:rPr lang="vi-VN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ường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– SE61129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Minh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Đức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4558" y="2571272"/>
            <a:ext cx="16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</a:br>
            <a:r>
              <a:rPr lang="en-US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pic>
        <p:nvPicPr>
          <p:cNvPr id="2" name="samsung p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1515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686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Make an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814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Make an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Create new user account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Make an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962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Create new user account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Make an 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118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</p:spTree>
    <p:extLst>
      <p:ext uri="{BB962C8B-B14F-4D97-AF65-F5344CB8AC3E}">
        <p14:creationId xmlns:p14="http://schemas.microsoft.com/office/powerpoint/2010/main" val="42668526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</p:spTree>
    <p:extLst>
      <p:ext uri="{BB962C8B-B14F-4D97-AF65-F5344CB8AC3E}">
        <p14:creationId xmlns:p14="http://schemas.microsoft.com/office/powerpoint/2010/main" val="24906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1481E-6 -4.5679E-6 L 0.35695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7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     send to GBTS System</a:t>
            </a:r>
          </a:p>
        </p:txBody>
      </p:sp>
    </p:spTree>
    <p:extLst>
      <p:ext uri="{BB962C8B-B14F-4D97-AF65-F5344CB8AC3E}">
        <p14:creationId xmlns:p14="http://schemas.microsoft.com/office/powerpoint/2010/main" val="30836201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     send to GBTS 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</p:spTree>
    <p:extLst>
      <p:ext uri="{BB962C8B-B14F-4D97-AF65-F5344CB8AC3E}">
        <p14:creationId xmlns:p14="http://schemas.microsoft.com/office/powerpoint/2010/main" val="14172690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     send to GBTS 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</p:spTree>
    <p:extLst>
      <p:ext uri="{BB962C8B-B14F-4D97-AF65-F5344CB8AC3E}">
        <p14:creationId xmlns:p14="http://schemas.microsoft.com/office/powerpoint/2010/main" val="1397518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3455486" y="3773874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then      send to GBTS 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Passenger’s phone</a:t>
            </a:r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1608655" y="2699039"/>
            <a:ext cx="1294847" cy="2368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560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</a:t>
            </a:r>
            <a:r>
              <a:rPr lang="en-US" sz="1350" dirty="0" err="1">
                <a:latin typeface="Varela Round" panose="00000500000000000000" charset="-79"/>
                <a:cs typeface="Varela Round" panose="00000500000000000000" charset="-79"/>
              </a:rPr>
              <a:t>transfered</a:t>
            </a:r>
            <a:endParaRPr lang="en-US" sz="135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3</a:t>
            </a:r>
          </a:p>
        </p:txBody>
      </p:sp>
    </p:spTree>
    <p:extLst>
      <p:ext uri="{BB962C8B-B14F-4D97-AF65-F5344CB8AC3E}">
        <p14:creationId xmlns:p14="http://schemas.microsoft.com/office/powerpoint/2010/main" val="41812423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4771106" cy="3568800"/>
          </a:xfrm>
        </p:spPr>
        <p:txBody>
          <a:bodyPr/>
          <a:lstStyle/>
          <a:p>
            <a:r>
              <a:rPr lang="en-US" dirty="0"/>
              <a:t>Manage card</a:t>
            </a:r>
          </a:p>
          <a:p>
            <a:pPr>
              <a:buNone/>
            </a:pPr>
            <a:r>
              <a:rPr lang="en-US" dirty="0"/>
              <a:t>	- Block card</a:t>
            </a:r>
          </a:p>
          <a:p>
            <a:pPr>
              <a:buNone/>
            </a:pPr>
            <a:r>
              <a:rPr lang="en-US" dirty="0"/>
              <a:t>	- Recover remaining funds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60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 marL="285750" indent="-285750"/>
            <a:r>
              <a:rPr lang="vi-VN" dirty="0"/>
              <a:t>Student A lost his card. </a:t>
            </a:r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315155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 marL="285750" indent="-285750"/>
            <a:r>
              <a:rPr lang="vi-VN" dirty="0"/>
              <a:t>Student A lost his card. </a:t>
            </a:r>
          </a:p>
          <a:p>
            <a:pPr marL="285750" indent="-285750"/>
            <a:endParaRPr lang="vi-VN" dirty="0"/>
          </a:p>
          <a:p>
            <a:pPr marL="285750" indent="-285750"/>
            <a:r>
              <a:rPr lang="vi-VN" dirty="0"/>
              <a:t>He calls the GBTS hotline and ask the staff to block his card immediately.</a:t>
            </a:r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088806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 marL="285750" indent="-285750"/>
            <a:r>
              <a:rPr lang="vi-VN" dirty="0"/>
              <a:t>Student A lost his card. </a:t>
            </a:r>
          </a:p>
          <a:p>
            <a:pPr marL="285750" indent="-285750"/>
            <a:endParaRPr lang="vi-VN" dirty="0"/>
          </a:p>
          <a:p>
            <a:pPr marL="285750" indent="-285750"/>
            <a:r>
              <a:rPr lang="vi-VN" dirty="0"/>
              <a:t>He calls the GBTS hotline and ask the staff to block his card immediately.</a:t>
            </a:r>
          </a:p>
          <a:p>
            <a:pPr marL="285750" indent="-285750"/>
            <a:endParaRPr lang="vi-VN" dirty="0"/>
          </a:p>
          <a:p>
            <a:pPr marL="285750" indent="-285750"/>
            <a:r>
              <a:rPr lang="vi-VN" dirty="0"/>
              <a:t>After that, he goes to the nearest GBTS office to buy a new card and he want to </a:t>
            </a:r>
            <a:r>
              <a:rPr lang="en-US" dirty="0"/>
              <a:t>transfer the remaining funds to it</a:t>
            </a:r>
            <a:r>
              <a:rPr lang="vi-VN" dirty="0"/>
              <a:t>.</a:t>
            </a:r>
          </a:p>
          <a:p>
            <a:pPr marL="285750" indent="-285750"/>
            <a:endParaRPr lang="vi-VN" dirty="0"/>
          </a:p>
          <a:p>
            <a:pPr marL="285750" indent="-285750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413270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</p:txBody>
      </p:sp>
    </p:spTree>
    <p:extLst>
      <p:ext uri="{BB962C8B-B14F-4D97-AF65-F5344CB8AC3E}">
        <p14:creationId xmlns:p14="http://schemas.microsoft.com/office/powerpoint/2010/main" val="1922169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6. Advantages </a:t>
            </a:r>
            <a:br>
              <a:rPr lang="en-US" dirty="0"/>
            </a:br>
            <a:r>
              <a:rPr lang="en-US" dirty="0"/>
              <a:t>&amp; Disadvantages</a:t>
            </a:r>
          </a:p>
        </p:txBody>
      </p:sp>
    </p:spTree>
    <p:extLst>
      <p:ext uri="{BB962C8B-B14F-4D97-AF65-F5344CB8AC3E}">
        <p14:creationId xmlns:p14="http://schemas.microsoft.com/office/powerpoint/2010/main" val="302602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 Current Process’s Problems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47300" y="3134116"/>
            <a:ext cx="3091359" cy="1177246"/>
            <a:chOff x="3168764" y="2876651"/>
            <a:chExt cx="3091359" cy="1177246"/>
          </a:xfrm>
        </p:grpSpPr>
        <p:sp>
          <p:nvSpPr>
            <p:cNvPr id="5" name="TextBox 4"/>
            <p:cNvSpPr txBox="1"/>
            <p:nvPr/>
          </p:nvSpPr>
          <p:spPr>
            <a:xfrm>
              <a:off x="3168764" y="2876651"/>
              <a:ext cx="1519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Varela Round" panose="00000500000000000000" charset="-79"/>
                  <a:cs typeface="Varela Round" panose="00000500000000000000" charset="-79"/>
                </a:rPr>
                <a:t>Problems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69068" y="3222900"/>
              <a:ext cx="24910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Varela Round" panose="00000500000000000000" charset="-79"/>
                  <a:cs typeface="Varela Round" panose="00000500000000000000" charset="-79"/>
                </a:rPr>
                <a:t>Waste a lot of time</a:t>
              </a:r>
            </a:p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vi-VN" sz="1600" dirty="0">
                  <a:cs typeface="Varela Round" panose="00000500000000000000" charset="-79"/>
                </a:rPr>
                <a:t>Need a staff to sell ticket</a:t>
              </a:r>
              <a:endParaRPr lang="en-US" sz="1600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510" y="2916697"/>
              <a:ext cx="363400" cy="29259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2188806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25185240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458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919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578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415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915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180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- Spending tracking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- Spending tracking</a:t>
            </a:r>
          </a:p>
          <a:p>
            <a:pPr lvl="4">
              <a:buNone/>
            </a:pPr>
            <a:r>
              <a:rPr lang="en-US" dirty="0"/>
              <a:t>	- Notification when card runs out 	of money 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68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- Spending tracking</a:t>
            </a:r>
          </a:p>
          <a:p>
            <a:pPr lvl="4">
              <a:buNone/>
            </a:pPr>
            <a:r>
              <a:rPr lang="en-US" dirty="0"/>
              <a:t>	- Notification when card runs out 	of money</a:t>
            </a:r>
          </a:p>
          <a:p>
            <a:pPr lvl="4">
              <a:buNone/>
            </a:pPr>
            <a:r>
              <a:rPr lang="en-US" dirty="0"/>
              <a:t>	- Prediction on next day usage </a:t>
            </a:r>
          </a:p>
          <a:p>
            <a:pPr lvl="4">
              <a:buNone/>
            </a:pPr>
            <a:r>
              <a:rPr lang="en-US" dirty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4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</a:t>
            </a:r>
            <a:r>
              <a:rPr lang="vi-VN" dirty="0"/>
              <a:t>’s </a:t>
            </a:r>
            <a:r>
              <a:rPr lang="en-US" dirty="0"/>
              <a:t>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/>
              <a:t>Save time</a:t>
            </a:r>
          </a:p>
          <a:p>
            <a:pPr lvl="4">
              <a:buNone/>
            </a:pPr>
            <a:r>
              <a:rPr lang="en-US" dirty="0"/>
              <a:t>	- Just a tap to buy ticket</a:t>
            </a:r>
          </a:p>
          <a:p>
            <a:pPr marL="285750" lvl="4" indent="-285750"/>
            <a:r>
              <a:rPr lang="en-US" dirty="0"/>
              <a:t>Many support features</a:t>
            </a:r>
          </a:p>
          <a:p>
            <a:pPr lvl="4">
              <a:buNone/>
            </a:pPr>
            <a:r>
              <a:rPr lang="en-US" dirty="0"/>
              <a:t>	- Top up in many ways: </a:t>
            </a:r>
          </a:p>
          <a:p>
            <a:pPr lvl="4">
              <a:buNone/>
            </a:pPr>
            <a:r>
              <a:rPr lang="en-US" dirty="0"/>
              <a:t>		PayPal, cash, scratch card</a:t>
            </a:r>
          </a:p>
          <a:p>
            <a:pPr lvl="4">
              <a:buNone/>
            </a:pPr>
            <a:r>
              <a:rPr lang="en-US" dirty="0"/>
              <a:t>	- Block card when lost</a:t>
            </a:r>
          </a:p>
          <a:p>
            <a:pPr lvl="4">
              <a:buNone/>
            </a:pPr>
            <a:r>
              <a:rPr lang="en-US" dirty="0"/>
              <a:t>	- Recover the remaining funds</a:t>
            </a:r>
          </a:p>
          <a:p>
            <a:pPr lvl="4">
              <a:buNone/>
            </a:pPr>
            <a:r>
              <a:rPr lang="en-US" dirty="0"/>
              <a:t>	- Spending tracking</a:t>
            </a:r>
          </a:p>
          <a:p>
            <a:pPr lvl="4">
              <a:buNone/>
            </a:pPr>
            <a:r>
              <a:rPr lang="en-US" dirty="0"/>
              <a:t>	- Notification when card runs out 	of money</a:t>
            </a:r>
          </a:p>
          <a:p>
            <a:pPr lvl="4">
              <a:buNone/>
            </a:pPr>
            <a:r>
              <a:rPr lang="en-US" dirty="0"/>
              <a:t>	- Prediction on next day usage </a:t>
            </a:r>
          </a:p>
          <a:p>
            <a:pPr lvl="4">
              <a:buNone/>
            </a:pPr>
            <a:r>
              <a:rPr lang="en-US" dirty="0"/>
              <a:t>	- Promotion offer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155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228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lvl="4" indent="-285750"/>
            <a:r>
              <a:rPr lang="en-US" dirty="0"/>
              <a:t>The system currently supports Android OS</a:t>
            </a:r>
          </a:p>
          <a:p>
            <a:pPr marL="285750" lvl="4" indent="-285750"/>
            <a:endParaRPr lang="en-US" dirty="0"/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56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lvl="4" indent="-285750"/>
            <a:r>
              <a:rPr lang="en-US" dirty="0"/>
              <a:t>The system currently supports Android OS</a:t>
            </a:r>
          </a:p>
          <a:p>
            <a:pPr marL="285750" lvl="4" indent="-285750"/>
            <a:endParaRPr lang="en-US" dirty="0"/>
          </a:p>
          <a:p>
            <a:pPr marL="285750" lvl="4" indent="-285750"/>
            <a:r>
              <a:rPr lang="en-US" dirty="0"/>
              <a:t>Buses in Ho Chi Minh City only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490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7. Future Plans</a:t>
            </a:r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plans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74237" y="2264228"/>
            <a:ext cx="1996752" cy="1452076"/>
            <a:chOff x="1474237" y="2264228"/>
            <a:chExt cx="1996752" cy="14520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898" y="2679051"/>
              <a:ext cx="1037253" cy="103725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74237" y="2264228"/>
              <a:ext cx="1996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Android Smartphone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66956" y="2264227"/>
            <a:ext cx="1595923" cy="1470737"/>
            <a:chOff x="3866956" y="2264227"/>
            <a:chExt cx="1595923" cy="1470737"/>
          </a:xfrm>
        </p:grpSpPr>
        <p:grpSp>
          <p:nvGrpSpPr>
            <p:cNvPr id="8" name="Group 7"/>
            <p:cNvGrpSpPr/>
            <p:nvPr/>
          </p:nvGrpSpPr>
          <p:grpSpPr>
            <a:xfrm>
              <a:off x="4119660" y="2644448"/>
              <a:ext cx="1090516" cy="1090516"/>
              <a:chOff x="4125880" y="2679051"/>
              <a:chExt cx="1004108" cy="100410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880" y="2679051"/>
                <a:ext cx="1004108" cy="100410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4818" y="3042510"/>
                <a:ext cx="326232" cy="326232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3866956" y="2264227"/>
              <a:ext cx="1595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iOS Smartphone</a:t>
              </a: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7413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10" y="1275185"/>
            <a:ext cx="1692692" cy="35946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2669" y="2783378"/>
            <a:ext cx="209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Ho Chi Minh City</a:t>
            </a:r>
          </a:p>
        </p:txBody>
      </p:sp>
    </p:spTree>
    <p:extLst>
      <p:ext uri="{BB962C8B-B14F-4D97-AF65-F5344CB8AC3E}">
        <p14:creationId xmlns:p14="http://schemas.microsoft.com/office/powerpoint/2010/main" val="21714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5887369" cy="3568800"/>
          </a:xfrm>
        </p:spPr>
        <p:txBody>
          <a:bodyPr/>
          <a:lstStyle/>
          <a:p>
            <a:r>
              <a:rPr lang="en-US" dirty="0"/>
              <a:t>One card for all public transportation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06" y="2404533"/>
            <a:ext cx="1473179" cy="1473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80" y="2462504"/>
            <a:ext cx="1175657" cy="11756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31895" y="2382051"/>
            <a:ext cx="1518145" cy="1803436"/>
            <a:chOff x="931895" y="2382051"/>
            <a:chExt cx="1518145" cy="18034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95" y="2382051"/>
              <a:ext cx="1518145" cy="15181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926" y="3877710"/>
              <a:ext cx="1438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City Bus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62954" y="3880108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Train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9367" y="3877711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Subway Train</a:t>
            </a:r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6319687" cy="3568800"/>
          </a:xfrm>
        </p:spPr>
        <p:txBody>
          <a:bodyPr/>
          <a:lstStyle/>
          <a:p>
            <a:r>
              <a:rPr lang="en-US" dirty="0"/>
              <a:t>Buy ticket by phone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182448" y="2089085"/>
            <a:ext cx="1658516" cy="2104879"/>
            <a:chOff x="4095362" y="1882402"/>
            <a:chExt cx="1658516" cy="21048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362" y="2375203"/>
              <a:ext cx="1658516" cy="16120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3" y="1882402"/>
              <a:ext cx="827314" cy="39835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109211" y="2049086"/>
            <a:ext cx="2353176" cy="2336301"/>
            <a:chOff x="1109211" y="2049086"/>
            <a:chExt cx="2353176" cy="23363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211" y="2383717"/>
              <a:ext cx="2353176" cy="20016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032" y="2049086"/>
              <a:ext cx="438351" cy="438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7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27788" y="1367483"/>
            <a:ext cx="5131836" cy="3568800"/>
          </a:xfrm>
        </p:spPr>
        <p:txBody>
          <a:bodyPr/>
          <a:lstStyle/>
          <a:p>
            <a:r>
              <a:rPr lang="en-US" dirty="0"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Install top up machines at bus stops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22" y="2146040"/>
            <a:ext cx="1571967" cy="25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5632332" cy="3183773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application at convenience stores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30328" y="2401288"/>
            <a:ext cx="5266619" cy="1454328"/>
            <a:chOff x="1351037" y="2394508"/>
            <a:chExt cx="4167654" cy="11508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37" y="2394508"/>
              <a:ext cx="1150859" cy="11508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5" r="15220"/>
            <a:stretch/>
          </p:blipFill>
          <p:spPr>
            <a:xfrm>
              <a:off x="2827418" y="2394508"/>
              <a:ext cx="1137053" cy="11508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806" y="2736692"/>
              <a:ext cx="1169885" cy="466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Thank you for your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304696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Roboto Ligh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Roboto Light"/>
              </a:rPr>
              <a:t>Scenario Problems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Roboto Light"/>
              </a:rPr>
              <a:t>Problem Approach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Roboto Light"/>
              </a:rPr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3338" y="3150900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5196" y="3535264"/>
            <a:ext cx="293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Waste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Cannot be refund when lost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One type of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0" y="3150900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146444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Problem Approach</a:t>
            </a:r>
          </a:p>
        </p:txBody>
      </p:sp>
    </p:spTree>
    <p:extLst>
      <p:ext uri="{BB962C8B-B14F-4D97-AF65-F5344CB8AC3E}">
        <p14:creationId xmlns:p14="http://schemas.microsoft.com/office/powerpoint/2010/main" val="1654418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Approach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Approach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Approach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88384" y="2558165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Approach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7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22388" y="1436930"/>
            <a:ext cx="3390075" cy="317239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4" name="Shape 557"/>
          <p:cNvSpPr/>
          <p:nvPr/>
        </p:nvSpPr>
        <p:spPr>
          <a:xfrm>
            <a:off x="3711473" y="169651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60772" y="1910024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0904" y="2614129"/>
            <a:ext cx="165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81115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0772" y="3270521"/>
            <a:ext cx="101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9294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Passenger’s application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86895" y="3039725"/>
            <a:ext cx="2261060" cy="1481738"/>
            <a:chOff x="2235147" y="2909467"/>
            <a:chExt cx="2261060" cy="1481738"/>
          </a:xfrm>
        </p:grpSpPr>
        <p:sp>
          <p:nvSpPr>
            <p:cNvPr id="3" name="Shape 557"/>
            <p:cNvSpPr/>
            <p:nvPr/>
          </p:nvSpPr>
          <p:spPr>
            <a:xfrm>
              <a:off x="3706739" y="2909467"/>
              <a:ext cx="531262" cy="920420"/>
            </a:xfrm>
            <a:custGeom>
              <a:avLst/>
              <a:gdLst/>
              <a:ahLst/>
              <a:cxnLst/>
              <a:rect l="0" t="0" r="0" b="0"/>
              <a:pathLst>
                <a:path w="11870" h="20565" extrusionOk="0">
                  <a:moveTo>
                    <a:pt x="6301" y="977"/>
                  </a:moveTo>
                  <a:lnTo>
                    <a:pt x="6423" y="1002"/>
                  </a:lnTo>
                  <a:lnTo>
                    <a:pt x="6497" y="1075"/>
                  </a:lnTo>
                  <a:lnTo>
                    <a:pt x="6570" y="1148"/>
                  </a:lnTo>
                  <a:lnTo>
                    <a:pt x="6594" y="1270"/>
                  </a:lnTo>
                  <a:lnTo>
                    <a:pt x="6570" y="1368"/>
                  </a:lnTo>
                  <a:lnTo>
                    <a:pt x="6497" y="1466"/>
                  </a:lnTo>
                  <a:lnTo>
                    <a:pt x="6423" y="1515"/>
                  </a:lnTo>
                  <a:lnTo>
                    <a:pt x="6301" y="1539"/>
                  </a:lnTo>
                  <a:lnTo>
                    <a:pt x="5569" y="1539"/>
                  </a:lnTo>
                  <a:lnTo>
                    <a:pt x="5446" y="1515"/>
                  </a:lnTo>
                  <a:lnTo>
                    <a:pt x="5373" y="1466"/>
                  </a:lnTo>
                  <a:lnTo>
                    <a:pt x="5300" y="1368"/>
                  </a:lnTo>
                  <a:lnTo>
                    <a:pt x="5276" y="1270"/>
                  </a:lnTo>
                  <a:lnTo>
                    <a:pt x="5300" y="1148"/>
                  </a:lnTo>
                  <a:lnTo>
                    <a:pt x="5373" y="1075"/>
                  </a:lnTo>
                  <a:lnTo>
                    <a:pt x="5446" y="1002"/>
                  </a:lnTo>
                  <a:lnTo>
                    <a:pt x="5569" y="977"/>
                  </a:lnTo>
                  <a:close/>
                  <a:moveTo>
                    <a:pt x="10575" y="2565"/>
                  </a:moveTo>
                  <a:lnTo>
                    <a:pt x="10575" y="16706"/>
                  </a:lnTo>
                  <a:lnTo>
                    <a:pt x="1295" y="16706"/>
                  </a:lnTo>
                  <a:lnTo>
                    <a:pt x="1295" y="2565"/>
                  </a:lnTo>
                  <a:close/>
                  <a:moveTo>
                    <a:pt x="5935" y="17780"/>
                  </a:moveTo>
                  <a:lnTo>
                    <a:pt x="6106" y="17805"/>
                  </a:lnTo>
                  <a:lnTo>
                    <a:pt x="6277" y="17854"/>
                  </a:lnTo>
                  <a:lnTo>
                    <a:pt x="6423" y="17927"/>
                  </a:lnTo>
                  <a:lnTo>
                    <a:pt x="6545" y="18025"/>
                  </a:lnTo>
                  <a:lnTo>
                    <a:pt x="6643" y="18147"/>
                  </a:lnTo>
                  <a:lnTo>
                    <a:pt x="6716" y="18293"/>
                  </a:lnTo>
                  <a:lnTo>
                    <a:pt x="6765" y="18464"/>
                  </a:lnTo>
                  <a:lnTo>
                    <a:pt x="6790" y="18635"/>
                  </a:lnTo>
                  <a:lnTo>
                    <a:pt x="6765" y="18806"/>
                  </a:lnTo>
                  <a:lnTo>
                    <a:pt x="6716" y="18977"/>
                  </a:lnTo>
                  <a:lnTo>
                    <a:pt x="6643" y="19124"/>
                  </a:lnTo>
                  <a:lnTo>
                    <a:pt x="6545" y="19246"/>
                  </a:lnTo>
                  <a:lnTo>
                    <a:pt x="6423" y="19343"/>
                  </a:lnTo>
                  <a:lnTo>
                    <a:pt x="6277" y="19417"/>
                  </a:lnTo>
                  <a:lnTo>
                    <a:pt x="6106" y="19465"/>
                  </a:lnTo>
                  <a:lnTo>
                    <a:pt x="5935" y="19490"/>
                  </a:lnTo>
                  <a:lnTo>
                    <a:pt x="5764" y="19465"/>
                  </a:lnTo>
                  <a:lnTo>
                    <a:pt x="5593" y="19417"/>
                  </a:lnTo>
                  <a:lnTo>
                    <a:pt x="5446" y="19343"/>
                  </a:lnTo>
                  <a:lnTo>
                    <a:pt x="5324" y="19246"/>
                  </a:lnTo>
                  <a:lnTo>
                    <a:pt x="5227" y="19124"/>
                  </a:lnTo>
                  <a:lnTo>
                    <a:pt x="5153" y="18977"/>
                  </a:lnTo>
                  <a:lnTo>
                    <a:pt x="5105" y="18806"/>
                  </a:lnTo>
                  <a:lnTo>
                    <a:pt x="5080" y="18635"/>
                  </a:lnTo>
                  <a:lnTo>
                    <a:pt x="5105" y="18464"/>
                  </a:lnTo>
                  <a:lnTo>
                    <a:pt x="5153" y="18293"/>
                  </a:lnTo>
                  <a:lnTo>
                    <a:pt x="5227" y="18147"/>
                  </a:lnTo>
                  <a:lnTo>
                    <a:pt x="5324" y="18025"/>
                  </a:lnTo>
                  <a:lnTo>
                    <a:pt x="5446" y="17927"/>
                  </a:lnTo>
                  <a:lnTo>
                    <a:pt x="5593" y="17854"/>
                  </a:lnTo>
                  <a:lnTo>
                    <a:pt x="5764" y="17805"/>
                  </a:lnTo>
                  <a:lnTo>
                    <a:pt x="5935" y="17780"/>
                  </a:lnTo>
                  <a:close/>
                  <a:moveTo>
                    <a:pt x="1295" y="0"/>
                  </a:moveTo>
                  <a:lnTo>
                    <a:pt x="1026" y="25"/>
                  </a:lnTo>
                  <a:lnTo>
                    <a:pt x="782" y="98"/>
                  </a:lnTo>
                  <a:lnTo>
                    <a:pt x="562" y="220"/>
                  </a:lnTo>
                  <a:lnTo>
                    <a:pt x="366" y="367"/>
                  </a:lnTo>
                  <a:lnTo>
                    <a:pt x="220" y="562"/>
                  </a:lnTo>
                  <a:lnTo>
                    <a:pt x="98" y="782"/>
                  </a:lnTo>
                  <a:lnTo>
                    <a:pt x="25" y="1026"/>
                  </a:lnTo>
                  <a:lnTo>
                    <a:pt x="0" y="1295"/>
                  </a:lnTo>
                  <a:lnTo>
                    <a:pt x="0" y="19270"/>
                  </a:lnTo>
                  <a:lnTo>
                    <a:pt x="25" y="19539"/>
                  </a:lnTo>
                  <a:lnTo>
                    <a:pt x="98" y="19783"/>
                  </a:lnTo>
                  <a:lnTo>
                    <a:pt x="220" y="20003"/>
                  </a:lnTo>
                  <a:lnTo>
                    <a:pt x="366" y="20198"/>
                  </a:lnTo>
                  <a:lnTo>
                    <a:pt x="562" y="20345"/>
                  </a:lnTo>
                  <a:lnTo>
                    <a:pt x="782" y="20467"/>
                  </a:lnTo>
                  <a:lnTo>
                    <a:pt x="1026" y="20540"/>
                  </a:lnTo>
                  <a:lnTo>
                    <a:pt x="1295" y="20565"/>
                  </a:lnTo>
                  <a:lnTo>
                    <a:pt x="10575" y="20565"/>
                  </a:lnTo>
                  <a:lnTo>
                    <a:pt x="10844" y="20540"/>
                  </a:lnTo>
                  <a:lnTo>
                    <a:pt x="11088" y="20467"/>
                  </a:lnTo>
                  <a:lnTo>
                    <a:pt x="11308" y="20345"/>
                  </a:lnTo>
                  <a:lnTo>
                    <a:pt x="11503" y="20198"/>
                  </a:lnTo>
                  <a:lnTo>
                    <a:pt x="11650" y="20003"/>
                  </a:lnTo>
                  <a:lnTo>
                    <a:pt x="11772" y="19783"/>
                  </a:lnTo>
                  <a:lnTo>
                    <a:pt x="11845" y="19539"/>
                  </a:lnTo>
                  <a:lnTo>
                    <a:pt x="11870" y="19270"/>
                  </a:lnTo>
                  <a:lnTo>
                    <a:pt x="11870" y="1295"/>
                  </a:lnTo>
                  <a:lnTo>
                    <a:pt x="11845" y="1026"/>
                  </a:lnTo>
                  <a:lnTo>
                    <a:pt x="11772" y="782"/>
                  </a:lnTo>
                  <a:lnTo>
                    <a:pt x="11650" y="562"/>
                  </a:lnTo>
                  <a:lnTo>
                    <a:pt x="11503" y="367"/>
                  </a:lnTo>
                  <a:lnTo>
                    <a:pt x="11308" y="220"/>
                  </a:lnTo>
                  <a:lnTo>
                    <a:pt x="11088" y="98"/>
                  </a:lnTo>
                  <a:lnTo>
                    <a:pt x="10844" y="25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" name="Shape 577"/>
            <p:cNvGrpSpPr/>
            <p:nvPr/>
          </p:nvGrpSpPr>
          <p:grpSpPr>
            <a:xfrm>
              <a:off x="2358917" y="3141737"/>
              <a:ext cx="791999" cy="532291"/>
              <a:chOff x="1241275" y="3718400"/>
              <a:chExt cx="450650" cy="302875"/>
            </a:xfrm>
            <a:solidFill>
              <a:schemeClr val="bg1"/>
            </a:solidFill>
          </p:grpSpPr>
          <p:sp>
            <p:nvSpPr>
              <p:cNvPr id="7" name="Shape 578"/>
              <p:cNvSpPr/>
              <p:nvPr/>
            </p:nvSpPr>
            <p:spPr>
              <a:xfrm>
                <a:off x="1241275" y="3718400"/>
                <a:ext cx="450650" cy="302875"/>
              </a:xfrm>
              <a:custGeom>
                <a:avLst/>
                <a:gdLst/>
                <a:ahLst/>
                <a:cxnLst/>
                <a:rect l="0" t="0" r="0" b="0"/>
                <a:pathLst>
                  <a:path w="18026" h="12115" extrusionOk="0">
                    <a:moveTo>
                      <a:pt x="17048" y="977"/>
                    </a:moveTo>
                    <a:lnTo>
                      <a:pt x="17048" y="3127"/>
                    </a:lnTo>
                    <a:lnTo>
                      <a:pt x="978" y="3127"/>
                    </a:lnTo>
                    <a:lnTo>
                      <a:pt x="978" y="977"/>
                    </a:lnTo>
                    <a:close/>
                    <a:moveTo>
                      <a:pt x="17048" y="5447"/>
                    </a:moveTo>
                    <a:lnTo>
                      <a:pt x="17048" y="11137"/>
                    </a:lnTo>
                    <a:lnTo>
                      <a:pt x="978" y="11137"/>
                    </a:lnTo>
                    <a:lnTo>
                      <a:pt x="978" y="5447"/>
                    </a:lnTo>
                    <a:close/>
                    <a:moveTo>
                      <a:pt x="978" y="1"/>
                    </a:moveTo>
                    <a:lnTo>
                      <a:pt x="782" y="25"/>
                    </a:lnTo>
                    <a:lnTo>
                      <a:pt x="587" y="74"/>
                    </a:lnTo>
                    <a:lnTo>
                      <a:pt x="416" y="172"/>
                    </a:lnTo>
                    <a:lnTo>
                      <a:pt x="294" y="294"/>
                    </a:lnTo>
                    <a:lnTo>
                      <a:pt x="172" y="440"/>
                    </a:lnTo>
                    <a:lnTo>
                      <a:pt x="74" y="611"/>
                    </a:lnTo>
                    <a:lnTo>
                      <a:pt x="25" y="782"/>
                    </a:lnTo>
                    <a:lnTo>
                      <a:pt x="1" y="977"/>
                    </a:lnTo>
                    <a:lnTo>
                      <a:pt x="1" y="11137"/>
                    </a:lnTo>
                    <a:lnTo>
                      <a:pt x="25" y="11333"/>
                    </a:lnTo>
                    <a:lnTo>
                      <a:pt x="74" y="11504"/>
                    </a:lnTo>
                    <a:lnTo>
                      <a:pt x="172" y="11675"/>
                    </a:lnTo>
                    <a:lnTo>
                      <a:pt x="294" y="11821"/>
                    </a:lnTo>
                    <a:lnTo>
                      <a:pt x="416" y="11943"/>
                    </a:lnTo>
                    <a:lnTo>
                      <a:pt x="587" y="12041"/>
                    </a:lnTo>
                    <a:lnTo>
                      <a:pt x="782" y="12090"/>
                    </a:lnTo>
                    <a:lnTo>
                      <a:pt x="978" y="12114"/>
                    </a:lnTo>
                    <a:lnTo>
                      <a:pt x="17048" y="12114"/>
                    </a:lnTo>
                    <a:lnTo>
                      <a:pt x="17243" y="12090"/>
                    </a:lnTo>
                    <a:lnTo>
                      <a:pt x="17439" y="12041"/>
                    </a:lnTo>
                    <a:lnTo>
                      <a:pt x="17610" y="11943"/>
                    </a:lnTo>
                    <a:lnTo>
                      <a:pt x="17732" y="11821"/>
                    </a:lnTo>
                    <a:lnTo>
                      <a:pt x="17854" y="11675"/>
                    </a:lnTo>
                    <a:lnTo>
                      <a:pt x="17952" y="11504"/>
                    </a:lnTo>
                    <a:lnTo>
                      <a:pt x="18001" y="11333"/>
                    </a:lnTo>
                    <a:lnTo>
                      <a:pt x="18025" y="11137"/>
                    </a:lnTo>
                    <a:lnTo>
                      <a:pt x="18025" y="977"/>
                    </a:lnTo>
                    <a:lnTo>
                      <a:pt x="18001" y="782"/>
                    </a:lnTo>
                    <a:lnTo>
                      <a:pt x="17952" y="611"/>
                    </a:lnTo>
                    <a:lnTo>
                      <a:pt x="17854" y="440"/>
                    </a:lnTo>
                    <a:lnTo>
                      <a:pt x="17732" y="294"/>
                    </a:lnTo>
                    <a:lnTo>
                      <a:pt x="17610" y="172"/>
                    </a:lnTo>
                    <a:lnTo>
                      <a:pt x="17439" y="74"/>
                    </a:lnTo>
                    <a:lnTo>
                      <a:pt x="17243" y="25"/>
                    </a:lnTo>
                    <a:lnTo>
                      <a:pt x="1704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Shape 579"/>
              <p:cNvSpPr/>
              <p:nvPr/>
            </p:nvSpPr>
            <p:spPr>
              <a:xfrm>
                <a:off x="1293175" y="3895475"/>
                <a:ext cx="1740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6962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4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6717" y="489"/>
                    </a:lnTo>
                    <a:lnTo>
                      <a:pt x="6815" y="464"/>
                    </a:lnTo>
                    <a:lnTo>
                      <a:pt x="6888" y="415"/>
                    </a:lnTo>
                    <a:lnTo>
                      <a:pt x="6961" y="342"/>
                    </a:lnTo>
                    <a:lnTo>
                      <a:pt x="6961" y="244"/>
                    </a:lnTo>
                    <a:lnTo>
                      <a:pt x="6961" y="147"/>
                    </a:lnTo>
                    <a:lnTo>
                      <a:pt x="6888" y="74"/>
                    </a:lnTo>
                    <a:lnTo>
                      <a:pt x="6815" y="25"/>
                    </a:lnTo>
                    <a:lnTo>
                      <a:pt x="671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Shape 580"/>
              <p:cNvSpPr/>
              <p:nvPr/>
            </p:nvSpPr>
            <p:spPr>
              <a:xfrm>
                <a:off x="1293175" y="3935775"/>
                <a:ext cx="1227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4910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3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4666" y="489"/>
                    </a:lnTo>
                    <a:lnTo>
                      <a:pt x="4763" y="464"/>
                    </a:lnTo>
                    <a:lnTo>
                      <a:pt x="4837" y="415"/>
                    </a:lnTo>
                    <a:lnTo>
                      <a:pt x="4885" y="342"/>
                    </a:lnTo>
                    <a:lnTo>
                      <a:pt x="4910" y="244"/>
                    </a:lnTo>
                    <a:lnTo>
                      <a:pt x="4885" y="147"/>
                    </a:lnTo>
                    <a:lnTo>
                      <a:pt x="4837" y="73"/>
                    </a:lnTo>
                    <a:lnTo>
                      <a:pt x="4763" y="25"/>
                    </a:lnTo>
                    <a:lnTo>
                      <a:pt x="46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Shape 581"/>
              <p:cNvSpPr/>
              <p:nvPr/>
            </p:nvSpPr>
            <p:spPr>
              <a:xfrm>
                <a:off x="1570375" y="3901575"/>
                <a:ext cx="62300" cy="40325"/>
              </a:xfrm>
              <a:custGeom>
                <a:avLst/>
                <a:gdLst/>
                <a:ahLst/>
                <a:cxnLst/>
                <a:rect l="0" t="0" r="0" b="0"/>
                <a:pathLst>
                  <a:path w="2492" h="1613" extrusionOk="0">
                    <a:moveTo>
                      <a:pt x="392" y="0"/>
                    </a:moveTo>
                    <a:lnTo>
                      <a:pt x="294" y="25"/>
                    </a:lnTo>
                    <a:lnTo>
                      <a:pt x="221" y="74"/>
                    </a:lnTo>
                    <a:lnTo>
                      <a:pt x="147" y="147"/>
                    </a:lnTo>
                    <a:lnTo>
                      <a:pt x="99" y="220"/>
                    </a:lnTo>
                    <a:lnTo>
                      <a:pt x="50" y="294"/>
                    </a:lnTo>
                    <a:lnTo>
                      <a:pt x="25" y="391"/>
                    </a:lnTo>
                    <a:lnTo>
                      <a:pt x="1" y="489"/>
                    </a:lnTo>
                    <a:lnTo>
                      <a:pt x="1" y="1124"/>
                    </a:lnTo>
                    <a:lnTo>
                      <a:pt x="25" y="1222"/>
                    </a:lnTo>
                    <a:lnTo>
                      <a:pt x="50" y="1319"/>
                    </a:lnTo>
                    <a:lnTo>
                      <a:pt x="99" y="1393"/>
                    </a:lnTo>
                    <a:lnTo>
                      <a:pt x="147" y="1466"/>
                    </a:lnTo>
                    <a:lnTo>
                      <a:pt x="221" y="1515"/>
                    </a:lnTo>
                    <a:lnTo>
                      <a:pt x="294" y="1564"/>
                    </a:lnTo>
                    <a:lnTo>
                      <a:pt x="392" y="1588"/>
                    </a:lnTo>
                    <a:lnTo>
                      <a:pt x="489" y="1612"/>
                    </a:lnTo>
                    <a:lnTo>
                      <a:pt x="2004" y="1612"/>
                    </a:lnTo>
                    <a:lnTo>
                      <a:pt x="2101" y="1588"/>
                    </a:lnTo>
                    <a:lnTo>
                      <a:pt x="2199" y="1564"/>
                    </a:lnTo>
                    <a:lnTo>
                      <a:pt x="2272" y="1515"/>
                    </a:lnTo>
                    <a:lnTo>
                      <a:pt x="2345" y="1466"/>
                    </a:lnTo>
                    <a:lnTo>
                      <a:pt x="2394" y="1393"/>
                    </a:lnTo>
                    <a:lnTo>
                      <a:pt x="2443" y="1319"/>
                    </a:lnTo>
                    <a:lnTo>
                      <a:pt x="2492" y="1222"/>
                    </a:lnTo>
                    <a:lnTo>
                      <a:pt x="2492" y="1124"/>
                    </a:lnTo>
                    <a:lnTo>
                      <a:pt x="2492" y="489"/>
                    </a:lnTo>
                    <a:lnTo>
                      <a:pt x="2492" y="391"/>
                    </a:lnTo>
                    <a:lnTo>
                      <a:pt x="2443" y="294"/>
                    </a:lnTo>
                    <a:lnTo>
                      <a:pt x="2394" y="220"/>
                    </a:lnTo>
                    <a:lnTo>
                      <a:pt x="2345" y="147"/>
                    </a:lnTo>
                    <a:lnTo>
                      <a:pt x="2272" y="74"/>
                    </a:lnTo>
                    <a:lnTo>
                      <a:pt x="2199" y="25"/>
                    </a:lnTo>
                    <a:lnTo>
                      <a:pt x="210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413928" y="3867985"/>
              <a:ext cx="10822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Mobile application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5147" y="3913834"/>
              <a:ext cx="1082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NFC card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51637" y="1991825"/>
            <a:ext cx="3851635" cy="1159800"/>
          </a:xfrm>
        </p:spPr>
        <p:txBody>
          <a:bodyPr/>
          <a:lstStyle/>
          <a:p>
            <a:r>
              <a:rPr lang="en-US" dirty="0"/>
              <a:t>4. Main Features</a:t>
            </a:r>
          </a:p>
        </p:txBody>
      </p:sp>
    </p:spTree>
    <p:extLst>
      <p:ext uri="{BB962C8B-B14F-4D97-AF65-F5344CB8AC3E}">
        <p14:creationId xmlns:p14="http://schemas.microsoft.com/office/powerpoint/2010/main" val="19615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36" y="2201564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680400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1722728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201564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3935546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4. View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1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pPr>
              <a:buNone/>
            </a:pPr>
            <a:r>
              <a:rPr lang="vi-VN" dirty="0"/>
              <a:t>1. </a:t>
            </a:r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76687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177694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2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3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29" y="2262668"/>
            <a:ext cx="1580690" cy="15806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idx="1"/>
          </p:nvPr>
        </p:nvSpPr>
        <p:spPr>
          <a:xfrm>
            <a:off x="5267979" y="3928733"/>
            <a:ext cx="991189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4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r>
              <a:rPr lang="vi-VN" sz="2400" b="1" dirty="0"/>
              <a:t>Manager</a:t>
            </a:r>
          </a:p>
          <a:p>
            <a:pPr>
              <a:buNone/>
            </a:pPr>
            <a:r>
              <a:rPr lang="vi-VN" dirty="0"/>
              <a:t>    - Income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76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7564" y="1929479"/>
            <a:ext cx="4568607" cy="1159800"/>
          </a:xfrm>
        </p:spPr>
        <p:txBody>
          <a:bodyPr/>
          <a:lstStyle/>
          <a:p>
            <a:r>
              <a:rPr lang="en-US" dirty="0"/>
              <a:t>5. Features Explanation &amp;Demo</a:t>
            </a:r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012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" name="Connector: Elbow 3"/>
          <p:cNvCxnSpPr>
            <a:stCxn id="9" idx="1"/>
            <a:endCxn id="22" idx="0"/>
          </p:cNvCxnSpPr>
          <p:nvPr/>
        </p:nvCxnSpPr>
        <p:spPr>
          <a:xfrm rot="10800000" flipV="1">
            <a:off x="3429001" y="1659079"/>
            <a:ext cx="1734047" cy="6931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8466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00009" y="251465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409" y="3137055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cxnSp>
        <p:nvCxnSpPr>
          <p:cNvPr id="4" name="Connector: Elbow 3"/>
          <p:cNvCxnSpPr>
            <a:stCxn id="9" idx="1"/>
            <a:endCxn id="22" idx="0"/>
          </p:cNvCxnSpPr>
          <p:nvPr/>
        </p:nvCxnSpPr>
        <p:spPr>
          <a:xfrm rot="10800000" flipV="1">
            <a:off x="3429001" y="1659079"/>
            <a:ext cx="1734047" cy="6931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/>
          <p:cNvCxnSpPr>
            <a:stCxn id="22" idx="1"/>
            <a:endCxn id="24" idx="0"/>
          </p:cNvCxnSpPr>
          <p:nvPr/>
        </p:nvCxnSpPr>
        <p:spPr>
          <a:xfrm rot="10800000" flipV="1">
            <a:off x="1523410" y="2518290"/>
            <a:ext cx="1388560" cy="950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39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Scenario Problems</a:t>
            </a:r>
          </a:p>
        </p:txBody>
      </p:sp>
    </p:spTree>
    <p:extLst>
      <p:ext uri="{BB962C8B-B14F-4D97-AF65-F5344CB8AC3E}">
        <p14:creationId xmlns:p14="http://schemas.microsoft.com/office/powerpoint/2010/main" val="18676354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Australia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9" y="1063500"/>
            <a:ext cx="6120001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1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5014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213674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Scenario Problems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4811221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57112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551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card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</p:spTree>
    <p:extLst>
      <p:ext uri="{BB962C8B-B14F-4D97-AF65-F5344CB8AC3E}">
        <p14:creationId xmlns:p14="http://schemas.microsoft.com/office/powerpoint/2010/main" val="4061174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card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</p:spTree>
    <p:extLst>
      <p:ext uri="{BB962C8B-B14F-4D97-AF65-F5344CB8AC3E}">
        <p14:creationId xmlns:p14="http://schemas.microsoft.com/office/powerpoint/2010/main" val="4371903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6" y="2623202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9824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6.17284E-7 L 0.26273 -0.003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884486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2611666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95699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Buy 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GBTS System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90750" y="289344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73817" y="294383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0605548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27352846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2825</Words>
  <Application>Microsoft Office PowerPoint</Application>
  <PresentationFormat>Custom</PresentationFormat>
  <Paragraphs>892</Paragraphs>
  <Slides>151</Slides>
  <Notes>54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0" baseType="lpstr">
      <vt:lpstr>Calibri</vt:lpstr>
      <vt:lpstr>Varela Round</vt:lpstr>
      <vt:lpstr>Roboto</vt:lpstr>
      <vt:lpstr>Times New Roman</vt:lpstr>
      <vt:lpstr>Arial</vt:lpstr>
      <vt:lpstr>Verdana</vt:lpstr>
      <vt:lpstr>Wingdings</vt:lpstr>
      <vt:lpstr>Roboto Light</vt:lpstr>
      <vt:lpstr>Iras template</vt:lpstr>
      <vt:lpstr>Green Bus Ticketing System</vt:lpstr>
      <vt:lpstr>Overview</vt:lpstr>
      <vt:lpstr>PowerPoint Presentation</vt:lpstr>
      <vt:lpstr>1. Introduction</vt:lpstr>
      <vt:lpstr>Introduction</vt:lpstr>
      <vt:lpstr>Introduction</vt:lpstr>
      <vt:lpstr>2. Scenario Problems</vt:lpstr>
      <vt:lpstr>Scenario Problems</vt:lpstr>
      <vt:lpstr>Current Process</vt:lpstr>
      <vt:lpstr>Current Process</vt:lpstr>
      <vt:lpstr>Current Process</vt:lpstr>
      <vt:lpstr> Current Process’s Problems</vt:lpstr>
      <vt:lpstr> Current Process’s Problems</vt:lpstr>
      <vt:lpstr> Current Process’s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Overview for monthly ticket</vt:lpstr>
      <vt:lpstr> Current Process  Overview for monthly ticket</vt:lpstr>
      <vt:lpstr>Monthly ticket process’s problems</vt:lpstr>
      <vt:lpstr>Monthly ticket process’s problems</vt:lpstr>
      <vt:lpstr>Ticket Material</vt:lpstr>
      <vt:lpstr>Ticket Material</vt:lpstr>
      <vt:lpstr>3. Problem Approach</vt:lpstr>
      <vt:lpstr> Current Process Overview</vt:lpstr>
      <vt:lpstr>Problem Approach</vt:lpstr>
      <vt:lpstr>Problem Approach</vt:lpstr>
      <vt:lpstr>Problem Approach</vt:lpstr>
      <vt:lpstr>Problem Approach</vt:lpstr>
      <vt:lpstr>Our proposal - Summary</vt:lpstr>
      <vt:lpstr>Technology</vt:lpstr>
      <vt:lpstr>Technology</vt:lpstr>
      <vt:lpstr>Technology</vt:lpstr>
      <vt:lpstr>4. 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5. Features Explanation &amp;Demo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Relationship</vt:lpstr>
      <vt:lpstr>Relationship</vt:lpstr>
      <vt:lpstr>Relationship</vt:lpstr>
      <vt:lpstr>Similar System in Australia</vt:lpstr>
      <vt:lpstr>PowerPoint Presentation</vt:lpstr>
      <vt:lpstr>Demo 1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PowerPoint Presentation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</vt:lpstr>
      <vt:lpstr>Demo 3’s Feature</vt:lpstr>
      <vt:lpstr>Demo 3’s Scenario</vt:lpstr>
      <vt:lpstr>Demo 3’s Scenario</vt:lpstr>
      <vt:lpstr>Demo 3’s Scenario</vt:lpstr>
      <vt:lpstr>Manage Card</vt:lpstr>
      <vt:lpstr>6. Advantages  &amp; Disadvantages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Disadvantages</vt:lpstr>
      <vt:lpstr>Disadvantages</vt:lpstr>
      <vt:lpstr>Disadvantages</vt:lpstr>
      <vt:lpstr>7. Future Plans</vt:lpstr>
      <vt:lpstr>Future plans</vt:lpstr>
      <vt:lpstr>Future plans</vt:lpstr>
      <vt:lpstr>Future plans</vt:lpstr>
      <vt:lpstr>Future plans</vt:lpstr>
      <vt:lpstr>Future plans</vt:lpstr>
      <vt:lpstr>Future plans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SE0961 Group 2</cp:lastModifiedBy>
  <cp:revision>167</cp:revision>
  <dcterms:modified xsi:type="dcterms:W3CDTF">2016-12-06T13:57:19Z</dcterms:modified>
</cp:coreProperties>
</file>